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5" r:id="rId2"/>
    <p:sldId id="766" r:id="rId3"/>
    <p:sldId id="568" r:id="rId4"/>
    <p:sldId id="811" r:id="rId5"/>
    <p:sldId id="553" r:id="rId6"/>
    <p:sldId id="556" r:id="rId7"/>
    <p:sldId id="812" r:id="rId8"/>
    <p:sldId id="765" r:id="rId9"/>
    <p:sldId id="550" r:id="rId10"/>
    <p:sldId id="813" r:id="rId11"/>
    <p:sldId id="814" r:id="rId12"/>
    <p:sldId id="569" r:id="rId13"/>
    <p:sldId id="564" r:id="rId14"/>
    <p:sldId id="753" r:id="rId15"/>
    <p:sldId id="764" r:id="rId16"/>
    <p:sldId id="759" r:id="rId17"/>
    <p:sldId id="348" r:id="rId18"/>
    <p:sldId id="81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8" autoAdjust="0"/>
    <p:restoredTop sz="99388" autoAdjust="0"/>
  </p:normalViewPr>
  <p:slideViewPr>
    <p:cSldViewPr snapToGrid="0" snapToObjects="1">
      <p:cViewPr varScale="1">
        <p:scale>
          <a:sx n="114" d="100"/>
          <a:sy n="114" d="100"/>
        </p:scale>
        <p:origin x="1800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svg"/><Relationship Id="rId9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5. Matched filters for spectral signature detection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4AD158-6E1B-7B4D-BC0C-F7B0C854F6F7}"/>
              </a:ext>
            </a:extLst>
          </p:cNvPr>
          <p:cNvSpPr txBox="1"/>
          <p:nvPr/>
        </p:nvSpPr>
        <p:spPr>
          <a:xfrm>
            <a:off x="5662521" y="1355740"/>
            <a:ext cx="25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D02646-98E0-2B40-8E38-A4CB6FF7EB44}"/>
              </a:ext>
            </a:extLst>
          </p:cNvPr>
          <p:cNvSpPr/>
          <p:nvPr/>
        </p:nvSpPr>
        <p:spPr>
          <a:xfrm rot="5400000">
            <a:off x="4236130" y="974371"/>
            <a:ext cx="369331" cy="207429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3EEFC8C-97B3-854D-A32D-9675227451DD}"/>
              </a:ext>
            </a:extLst>
          </p:cNvPr>
          <p:cNvSpPr/>
          <p:nvPr/>
        </p:nvSpPr>
        <p:spPr>
          <a:xfrm rot="5400000">
            <a:off x="6101835" y="1363819"/>
            <a:ext cx="369332" cy="129539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E2541-DD59-A044-AEC5-12940D20CA6A}"/>
              </a:ext>
            </a:extLst>
          </p:cNvPr>
          <p:cNvSpPr txBox="1"/>
          <p:nvPr/>
        </p:nvSpPr>
        <p:spPr>
          <a:xfrm>
            <a:off x="940033" y="1355740"/>
            <a:ext cx="41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Here is the projection onto the target</a:t>
            </a:r>
          </a:p>
        </p:txBody>
      </p:sp>
    </p:spTree>
    <p:extLst>
      <p:ext uri="{BB962C8B-B14F-4D97-AF65-F5344CB8AC3E}">
        <p14:creationId xmlns:p14="http://schemas.microsoft.com/office/powerpoint/2010/main" val="34355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4AD158-6E1B-7B4D-BC0C-F7B0C854F6F7}"/>
              </a:ext>
            </a:extLst>
          </p:cNvPr>
          <p:cNvSpPr txBox="1"/>
          <p:nvPr/>
        </p:nvSpPr>
        <p:spPr>
          <a:xfrm>
            <a:off x="5662521" y="1355740"/>
            <a:ext cx="25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D02646-98E0-2B40-8E38-A4CB6FF7EB44}"/>
              </a:ext>
            </a:extLst>
          </p:cNvPr>
          <p:cNvSpPr/>
          <p:nvPr/>
        </p:nvSpPr>
        <p:spPr>
          <a:xfrm rot="5400000">
            <a:off x="4236130" y="974371"/>
            <a:ext cx="369331" cy="207429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3EEFC8C-97B3-854D-A32D-9675227451DD}"/>
              </a:ext>
            </a:extLst>
          </p:cNvPr>
          <p:cNvSpPr/>
          <p:nvPr/>
        </p:nvSpPr>
        <p:spPr>
          <a:xfrm rot="5400000">
            <a:off x="6101835" y="1363819"/>
            <a:ext cx="369332" cy="129539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E2541-DD59-A044-AEC5-12940D20CA6A}"/>
              </a:ext>
            </a:extLst>
          </p:cNvPr>
          <p:cNvSpPr txBox="1"/>
          <p:nvPr/>
        </p:nvSpPr>
        <p:spPr>
          <a:xfrm>
            <a:off x="940033" y="1355740"/>
            <a:ext cx="41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Here is the projection onto the target</a:t>
            </a:r>
          </a:p>
        </p:txBody>
      </p:sp>
      <p:pic>
        <p:nvPicPr>
          <p:cNvPr id="24" name="Picture 23" descr="signature.pdf">
            <a:extLst>
              <a:ext uri="{FF2B5EF4-FFF2-40B4-BE49-F238E27FC236}">
                <a16:creationId xmlns:a16="http://schemas.microsoft.com/office/drawing/2014/main" id="{45E22EEF-15CB-6B4A-A18E-ABC5DF4A0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48471" r="37968" b="49242"/>
          <a:stretch/>
        </p:blipFill>
        <p:spPr>
          <a:xfrm>
            <a:off x="2286000" y="4312920"/>
            <a:ext cx="4608203" cy="562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0BA7B2-3BBC-DB47-9C4F-6FA102E8D50E}"/>
              </a:ext>
            </a:extLst>
          </p:cNvPr>
          <p:cNvSpPr txBox="1"/>
          <p:nvPr/>
        </p:nvSpPr>
        <p:spPr>
          <a:xfrm>
            <a:off x="434236" y="3840002"/>
            <a:ext cx="83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The target signature is the change in radiance caused by a unit increase in CH</a:t>
            </a:r>
            <a:r>
              <a:rPr lang="en-US" baseline="-25000" dirty="0">
                <a:latin typeface="Helvetica"/>
                <a:cs typeface="Helvetica"/>
              </a:rPr>
              <a:t>4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5F518-92C2-D742-8A47-9C58BB64A1CB}"/>
              </a:ext>
            </a:extLst>
          </p:cNvPr>
          <p:cNvSpPr txBox="1"/>
          <p:nvPr/>
        </p:nvSpPr>
        <p:spPr>
          <a:xfrm>
            <a:off x="6858001" y="492252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absorption coefficient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EAD413-1B7F-3345-AA16-7F755C2FE740}"/>
              </a:ext>
            </a:extLst>
          </p:cNvPr>
          <p:cNvCxnSpPr/>
          <p:nvPr/>
        </p:nvCxnSpPr>
        <p:spPr>
          <a:xfrm flipH="1" flipV="1">
            <a:off x="6705600" y="48463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6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5779D-8538-6A4D-A171-CAAC6CB97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73391-B37F-FD41-A6F4-21DC6379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F928-97A9-1D43-81FC-CCD19D43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9C0CF7-A1BE-C34A-9997-97FED0299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background covariance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0CA4DED-0DF2-6F4A-B56D-9B91551BC9D3}"/>
              </a:ext>
            </a:extLst>
          </p:cNvPr>
          <p:cNvSpPr txBox="1">
            <a:spLocks/>
          </p:cNvSpPr>
          <p:nvPr/>
        </p:nvSpPr>
        <p:spPr>
          <a:xfrm>
            <a:off x="455613" y="111631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We estimate the mean and covariance from the scene itself.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DF9353A-BF1C-D944-951A-AF1065C7A337}"/>
              </a:ext>
            </a:extLst>
          </p:cNvPr>
          <p:cNvSpPr txBox="1">
            <a:spLocks/>
          </p:cNvSpPr>
          <p:nvPr/>
        </p:nvSpPr>
        <p:spPr>
          <a:xfrm>
            <a:off x="454026" y="2586203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What sample set to use? There is no “right answer.”  Try to find a region that is representative of your test spectrum, and that has sufficient samples to estimate the covariance accurately.  Some typical representative areas might be the whole image, a square centered on the test spectrum, a column of data, or a cluster of similar radiances selected by a clustering algorithm.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755E0-F0B4-2A43-81D4-B1C3ED90E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771939" y="4308924"/>
            <a:ext cx="2077897" cy="191770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E38AD-4A5C-C64C-81B4-AC674F2A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3349606" y="4308924"/>
            <a:ext cx="2077897" cy="1917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B8FE3-0C7D-2944-95BF-925313D84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5930448" y="4308924"/>
            <a:ext cx="2077897" cy="1917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936E92-BBC5-A840-AF54-21F17D8EC136}"/>
              </a:ext>
            </a:extLst>
          </p:cNvPr>
          <p:cNvSpPr txBox="1"/>
          <p:nvPr/>
        </p:nvSpPr>
        <p:spPr>
          <a:xfrm>
            <a:off x="2863256" y="50831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F3FD-08EB-AB44-83A3-B9CE2322EA68}"/>
              </a:ext>
            </a:extLst>
          </p:cNvPr>
          <p:cNvSpPr txBox="1"/>
          <p:nvPr/>
        </p:nvSpPr>
        <p:spPr>
          <a:xfrm>
            <a:off x="5403932" y="501167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5E04C-E7D0-1740-84C1-D8D661EDB729}"/>
              </a:ext>
            </a:extLst>
          </p:cNvPr>
          <p:cNvSpPr txBox="1"/>
          <p:nvPr/>
        </p:nvSpPr>
        <p:spPr>
          <a:xfrm>
            <a:off x="8001997" y="50116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D34436-96B9-284D-B03D-B1FF8321B46A}"/>
              </a:ext>
            </a:extLst>
          </p:cNvPr>
          <p:cNvSpPr/>
          <p:nvPr/>
        </p:nvSpPr>
        <p:spPr>
          <a:xfrm>
            <a:off x="3416445" y="4507870"/>
            <a:ext cx="527361" cy="462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17031-0192-0F40-A969-4CA95F5A8DEA}"/>
              </a:ext>
            </a:extLst>
          </p:cNvPr>
          <p:cNvSpPr/>
          <p:nvPr/>
        </p:nvSpPr>
        <p:spPr>
          <a:xfrm flipH="1">
            <a:off x="6212621" y="4314275"/>
            <a:ext cx="45719" cy="191235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ACAFF9-8594-7D41-984D-8D46F5153AB4}"/>
              </a:ext>
            </a:extLst>
          </p:cNvPr>
          <p:cNvGrpSpPr/>
          <p:nvPr/>
        </p:nvGrpSpPr>
        <p:grpSpPr>
          <a:xfrm>
            <a:off x="1253939" y="1506723"/>
            <a:ext cx="6801736" cy="936865"/>
            <a:chOff x="1253939" y="1506723"/>
            <a:chExt cx="6801736" cy="9368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FA75ACC-392C-0B46-9F87-1DE85AAFA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3939" y="1506723"/>
              <a:ext cx="1811271" cy="9368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9890DE-244B-584D-876B-A6D63F104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2307"/>
            <a:stretch/>
          </p:blipFill>
          <p:spPr>
            <a:xfrm>
              <a:off x="3805220" y="1506723"/>
              <a:ext cx="4250455" cy="8644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76B32-53E3-7449-8497-3DB6882E3BC4}"/>
                    </a:ext>
                  </a:extLst>
                </p:cNvPr>
                <p:cNvSpPr txBox="1"/>
                <p:nvPr/>
              </p:nvSpPr>
              <p:spPr>
                <a:xfrm>
                  <a:off x="1253939" y="1746278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76B32-53E3-7449-8497-3DB6882E3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939" y="1746278"/>
                  <a:ext cx="26154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9048" r="-1904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1D1955-BAE1-6643-B831-246F2BB65685}"/>
                    </a:ext>
                  </a:extLst>
                </p:cNvPr>
                <p:cNvSpPr txBox="1"/>
                <p:nvPr/>
              </p:nvSpPr>
              <p:spPr>
                <a:xfrm>
                  <a:off x="6446690" y="1694961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1D1955-BAE1-6643-B831-246F2BB65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690" y="1694961"/>
                  <a:ext cx="2615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810" r="-19048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484BA3-0783-1543-81FB-5588D8F2A718}"/>
                    </a:ext>
                  </a:extLst>
                </p:cNvPr>
                <p:cNvSpPr txBox="1"/>
                <p:nvPr/>
              </p:nvSpPr>
              <p:spPr>
                <a:xfrm>
                  <a:off x="7535792" y="1694961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484BA3-0783-1543-81FB-5588D8F2A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792" y="1694961"/>
                  <a:ext cx="26154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18182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6832808-1363-F142-A519-10AA099C1F91}"/>
                    </a:ext>
                  </a:extLst>
                </p:cNvPr>
                <p:cNvSpPr txBox="1"/>
                <p:nvPr/>
              </p:nvSpPr>
              <p:spPr>
                <a:xfrm>
                  <a:off x="3813033" y="1735828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6832808-1363-F142-A519-10AA099C1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033" y="1735828"/>
                  <a:ext cx="261545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3810" r="-1904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CBF7D25-3474-EB45-90BD-47A9F9220F8C}"/>
              </a:ext>
            </a:extLst>
          </p:cNvPr>
          <p:cNvSpPr txBox="1"/>
          <p:nvPr/>
        </p:nvSpPr>
        <p:spPr>
          <a:xfrm>
            <a:off x="1622555" y="4055798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9C60D-937B-774D-AE5C-BCC1137B8AA1}"/>
              </a:ext>
            </a:extLst>
          </p:cNvPr>
          <p:cNvSpPr txBox="1"/>
          <p:nvPr/>
        </p:nvSpPr>
        <p:spPr>
          <a:xfrm>
            <a:off x="3976186" y="4472160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F8106-AAD1-5942-942E-F3862984B73C}"/>
              </a:ext>
            </a:extLst>
          </p:cNvPr>
          <p:cNvSpPr txBox="1"/>
          <p:nvPr/>
        </p:nvSpPr>
        <p:spPr>
          <a:xfrm>
            <a:off x="6235480" y="4472160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</p:spTree>
    <p:extLst>
      <p:ext uri="{BB962C8B-B14F-4D97-AF65-F5344CB8AC3E}">
        <p14:creationId xmlns:p14="http://schemas.microsoft.com/office/powerpoint/2010/main" val="215815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0738BB-9298-3446-848E-48D9E64255D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detection at Aliso canyon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5" y="1600200"/>
            <a:ext cx="3772384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676400"/>
            <a:ext cx="3703000" cy="403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6428" y="1756621"/>
            <a:ext cx="779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500 m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497108" y="2142856"/>
            <a:ext cx="915894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296667" y="1756621"/>
            <a:ext cx="10645" cy="474283"/>
          </a:xfrm>
          <a:prstGeom prst="line">
            <a:avLst/>
          </a:prstGeom>
          <a:ln w="28575" cmpd="sng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3792" y="2255793"/>
            <a:ext cx="33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71600"/>
            <a:ext cx="1447800" cy="1295400"/>
          </a:xfrm>
          <a:prstGeom prst="rect">
            <a:avLst/>
          </a:prstGeom>
        </p:spPr>
      </p:pic>
      <p:pic>
        <p:nvPicPr>
          <p:cNvPr id="19" name="Picture 18" descr="453011main_ER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2312611" cy="9816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58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ER-2 at 6.6 km altitude, 1/12/2016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06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EO-1 Spacecraft at LEO, 1/1/2016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586442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Thompson et al.,</a:t>
            </a:r>
            <a:r>
              <a:rPr lang="en-US" i="1" dirty="0"/>
              <a:t> </a:t>
            </a:r>
            <a:r>
              <a:rPr lang="en-US" i="1" dirty="0" err="1"/>
              <a:t>Geophys</a:t>
            </a:r>
            <a:r>
              <a:rPr lang="en-US" i="1" dirty="0"/>
              <a:t>. Res. </a:t>
            </a:r>
            <a:r>
              <a:rPr lang="en-US" i="1" dirty="0" err="1"/>
              <a:t>Lett</a:t>
            </a:r>
            <a:r>
              <a:rPr lang="en-US" i="1" dirty="0"/>
              <a:t>. </a:t>
            </a:r>
            <a:r>
              <a:rPr lang="en-US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1644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A7FB9F-2021-FF48-88CB-174D823D5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454025"/>
            <a:ext cx="4806743" cy="436031"/>
          </a:xfrm>
        </p:spPr>
        <p:txBody>
          <a:bodyPr/>
          <a:lstStyle/>
          <a:p>
            <a:r>
              <a:rPr lang="en-US" sz="3200" dirty="0"/>
              <a:t>Fugitive CH</a:t>
            </a:r>
            <a:r>
              <a:rPr lang="en-US" sz="3200" baseline="-25000" dirty="0"/>
              <a:t>4</a:t>
            </a:r>
            <a:r>
              <a:rPr lang="en-US" sz="3200" dirty="0"/>
              <a:t> emissions at Four Corners, NM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EB74D-E38B-1044-BE8F-00B604FD4933}"/>
              </a:ext>
            </a:extLst>
          </p:cNvPr>
          <p:cNvGrpSpPr/>
          <p:nvPr/>
        </p:nvGrpSpPr>
        <p:grpSpPr>
          <a:xfrm>
            <a:off x="1133476" y="338739"/>
            <a:ext cx="7373845" cy="5625092"/>
            <a:chOff x="93623" y="-3325034"/>
            <a:chExt cx="10419971" cy="79488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F558ED-CBBB-CA40-BFB6-590A012E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956"/>
            <a:stretch/>
          </p:blipFill>
          <p:spPr>
            <a:xfrm>
              <a:off x="218458" y="-354153"/>
              <a:ext cx="10295136" cy="49779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E29D7-6F9C-C946-9E1F-8615FA589AAD}"/>
                </a:ext>
              </a:extLst>
            </p:cNvPr>
            <p:cNvSpPr txBox="1"/>
            <p:nvPr/>
          </p:nvSpPr>
          <p:spPr>
            <a:xfrm>
              <a:off x="93623" y="-1084162"/>
              <a:ext cx="6382984" cy="4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Frankenberg, Thorpe, Thompson et al., PNAS 2016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E775B0-66C4-4540-829E-B41445A64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6606" y="-3325034"/>
              <a:ext cx="3912152" cy="2776049"/>
            </a:xfrm>
            <a:prstGeom prst="rect">
              <a:avLst/>
            </a:prstGeom>
          </p:spPr>
        </p:pic>
      </p:grpSp>
      <p:pic>
        <p:nvPicPr>
          <p:cNvPr id="18" name="Picture 17" descr="NASA insignia2Color.eps">
            <a:extLst>
              <a:ext uri="{FF2B5EF4-FFF2-40B4-BE49-F238E27FC236}">
                <a16:creationId xmlns:a16="http://schemas.microsoft.com/office/drawing/2014/main" id="{A0D2ABE3-601F-D34C-AAAC-0502A2680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AD44-122B-DF4F-8C8D-0E1FBDD02C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8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AB0B3-C933-AF4F-96FD-E05E3EAE2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D. R. Thompson - JPL Center for Climate Sciences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79F80-A908-E348-91E9-DC3C762E7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A459-3386-A249-8673-DC566EE1F2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3E58B-EB53-C243-9254-43071D6B7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 </a:t>
            </a:r>
            <a:r>
              <a:rPr lang="en-US" dirty="0"/>
              <a:t>in California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A3980-1753-A44D-88BA-DC0A4AA9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2" y="1189288"/>
            <a:ext cx="6591222" cy="4950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96DAE-D29C-FA4C-8661-FD1C1AB794D6}"/>
              </a:ext>
            </a:extLst>
          </p:cNvPr>
          <p:cNvSpPr txBox="1"/>
          <p:nvPr/>
        </p:nvSpPr>
        <p:spPr>
          <a:xfrm>
            <a:off x="5029200" y="36725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Duren et al. (2019). Thorpe et al. (2016), Thompson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95538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58A3-5CA4-9B47-9A7C-75308E9A2A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3576490"/>
            <a:ext cx="2555218" cy="436031"/>
          </a:xfrm>
        </p:spPr>
        <p:txBody>
          <a:bodyPr/>
          <a:lstStyle/>
          <a:p>
            <a:r>
              <a:rPr lang="en-US" sz="3200" dirty="0"/>
              <a:t>Arctic CH</a:t>
            </a:r>
            <a:r>
              <a:rPr lang="en-US" sz="3200" baseline="-25000" dirty="0"/>
              <a:t>4</a:t>
            </a:r>
            <a:r>
              <a:rPr lang="en-US" sz="3200" dirty="0"/>
              <a:t> Emissions</a:t>
            </a:r>
            <a:br>
              <a:rPr lang="en-US" sz="3200" dirty="0"/>
            </a:br>
            <a:r>
              <a:rPr lang="en-US" sz="1800" b="0" dirty="0"/>
              <a:t>Elder, Thompson, et al. </a:t>
            </a:r>
            <a:br>
              <a:rPr lang="en-US" sz="1800" b="0" dirty="0"/>
            </a:br>
            <a:r>
              <a:rPr lang="en-US" sz="1800" b="0" i="1" dirty="0" err="1"/>
              <a:t>Geophys</a:t>
            </a:r>
            <a:r>
              <a:rPr lang="en-US" sz="1800" b="0" i="1" dirty="0"/>
              <a:t>. Res. Lett., 2020</a:t>
            </a:r>
            <a:br>
              <a:rPr lang="en-US" sz="1800" b="0" dirty="0"/>
            </a:br>
            <a:br>
              <a:rPr lang="en-US" sz="1800" b="0" dirty="0"/>
            </a:br>
            <a:endParaRPr lang="en-US" sz="18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AA6DB-2049-F94E-9F60-5CE875BB5399}"/>
              </a:ext>
            </a:extLst>
          </p:cNvPr>
          <p:cNvGrpSpPr/>
          <p:nvPr/>
        </p:nvGrpSpPr>
        <p:grpSpPr>
          <a:xfrm>
            <a:off x="692090" y="561170"/>
            <a:ext cx="7835390" cy="5610979"/>
            <a:chOff x="401985" y="-1570867"/>
            <a:chExt cx="10493422" cy="75144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046B07-7DA6-C14B-8108-7DFDB9DC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5200" y="-914400"/>
              <a:ext cx="7084478" cy="685794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155840-3CD3-DF4F-8DC3-1210F44680B8}"/>
                </a:ext>
              </a:extLst>
            </p:cNvPr>
            <p:cNvGrpSpPr/>
            <p:nvPr/>
          </p:nvGrpSpPr>
          <p:grpSpPr>
            <a:xfrm>
              <a:off x="3811783" y="-72481"/>
              <a:ext cx="444352" cy="1348875"/>
              <a:chOff x="3944651" y="2022765"/>
              <a:chExt cx="403403" cy="12452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B745B-D16D-5C4E-ACBC-72643876FE7B}"/>
                  </a:ext>
                </a:extLst>
              </p:cNvPr>
              <p:cNvSpPr txBox="1"/>
              <p:nvPr/>
            </p:nvSpPr>
            <p:spPr>
              <a:xfrm rot="1833264">
                <a:off x="3944651" y="3069125"/>
                <a:ext cx="403403" cy="198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60° 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0FB2CC-AB11-B842-B741-0E0BA1DBDED3}"/>
                  </a:ext>
                </a:extLst>
              </p:cNvPr>
              <p:cNvSpPr txBox="1"/>
              <p:nvPr/>
            </p:nvSpPr>
            <p:spPr>
              <a:xfrm rot="18609340">
                <a:off x="3840192" y="2167075"/>
                <a:ext cx="484210" cy="19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145° W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2B8A71-0D0A-1648-9EEF-84DA0F2CD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2803" y="1878624"/>
              <a:ext cx="4762604" cy="3796989"/>
              <a:chOff x="5097352" y="4469497"/>
              <a:chExt cx="2784642" cy="222005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16D580C-57DA-DC42-9714-BC8481FD5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03370" y="4809911"/>
                <a:ext cx="2778623" cy="1879644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5F41B4-1986-7C4D-8574-69D917D6587B}"/>
                  </a:ext>
                </a:extLst>
              </p:cNvPr>
              <p:cNvSpPr/>
              <p:nvPr/>
            </p:nvSpPr>
            <p:spPr>
              <a:xfrm>
                <a:off x="5641843" y="4469497"/>
                <a:ext cx="53464" cy="427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CEFAFD-F7CA-CE43-AC0B-3FA9110A9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307" y="4512268"/>
                <a:ext cx="2186687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1D4A235-7B51-2342-BE0D-EB236120D6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7352" y="4512268"/>
                <a:ext cx="544490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1B2B02-D8F7-B94D-94A6-65E203F02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4770" y="6590068"/>
                <a:ext cx="1217748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909F88-7F6B-FF42-988D-2D09E1F19F6A}"/>
                  </a:ext>
                </a:extLst>
              </p:cNvPr>
              <p:cNvSpPr txBox="1"/>
              <p:nvPr/>
            </p:nvSpPr>
            <p:spPr>
              <a:xfrm>
                <a:off x="6946872" y="6342485"/>
                <a:ext cx="493548" cy="26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Helvetica" pitchFamily="2" charset="0"/>
                  </a:rPr>
                  <a:t>1 km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2547AF-13EB-9247-BD62-09C9585147BF}"/>
                </a:ext>
              </a:extLst>
            </p:cNvPr>
            <p:cNvSpPr txBox="1"/>
            <p:nvPr/>
          </p:nvSpPr>
          <p:spPr>
            <a:xfrm>
              <a:off x="4285100" y="5229270"/>
              <a:ext cx="996543" cy="453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Helvetica" pitchFamily="2" charset="0"/>
                </a:rPr>
                <a:t>10 km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518E5F-8281-3841-A538-E3172DBEA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125" y="5676989"/>
              <a:ext cx="804012" cy="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D43B06-7EB8-5A4A-9B5C-1CD7BFB8A3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985" y="-1570867"/>
              <a:ext cx="4523547" cy="3521269"/>
              <a:chOff x="256212" y="5005009"/>
              <a:chExt cx="3120574" cy="242915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DD341FB-E89D-EB42-B45C-D4F7F7693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153" t="22963" r="12735" b="40277"/>
              <a:stretch/>
            </p:blipFill>
            <p:spPr>
              <a:xfrm>
                <a:off x="256212" y="5005009"/>
                <a:ext cx="3120574" cy="24291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0" name="Cross 29">
                <a:extLst>
                  <a:ext uri="{FF2B5EF4-FFF2-40B4-BE49-F238E27FC236}">
                    <a16:creationId xmlns:a16="http://schemas.microsoft.com/office/drawing/2014/main" id="{6FC7FD51-206D-C54B-9D58-60BC929236D0}"/>
                  </a:ext>
                </a:extLst>
              </p:cNvPr>
              <p:cNvSpPr/>
              <p:nvPr/>
            </p:nvSpPr>
            <p:spPr>
              <a:xfrm rot="1727048">
                <a:off x="1709200" y="5456278"/>
                <a:ext cx="300446" cy="288175"/>
              </a:xfrm>
              <a:prstGeom prst="plus">
                <a:avLst>
                  <a:gd name="adj" fmla="val 3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204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0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6: CH</a:t>
            </a:r>
            <a:r>
              <a:rPr lang="en-US" baseline="-25000" dirty="0"/>
              <a:t>4</a:t>
            </a:r>
            <a:r>
              <a:rPr lang="en-US" dirty="0"/>
              <a:t> signature detection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685969" y="532467"/>
            <a:ext cx="40008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Identify, and determine the source of, a fugitive CH</a:t>
            </a:r>
            <a:r>
              <a:rPr lang="en-US" baseline="-25000" dirty="0"/>
              <a:t>4</a:t>
            </a:r>
            <a:r>
              <a:rPr lang="en-US" dirty="0"/>
              <a:t> emission from a petrochemical facility.</a:t>
            </a:r>
          </a:p>
          <a:p>
            <a:endParaRPr lang="en-US" dirty="0"/>
          </a:p>
          <a:p>
            <a:r>
              <a:rPr lang="en-US" dirty="0"/>
              <a:t>The image at left is a non-orthorectified image from an AVIRIS-NG flight in 2016. Apply a background-whitened matched filter using the target signature of methane absorption (the file named ang_ch4_unit_3col_425chan.txt).</a:t>
            </a:r>
          </a:p>
          <a:p>
            <a:endParaRPr lang="en-US" dirty="0"/>
          </a:p>
          <a:p>
            <a:r>
              <a:rPr lang="en-US" dirty="0"/>
              <a:t>Find the CH</a:t>
            </a:r>
            <a:r>
              <a:rPr lang="en-US" baseline="-25000" dirty="0"/>
              <a:t>4</a:t>
            </a:r>
            <a:r>
              <a:rPr lang="en-US" dirty="0"/>
              <a:t> enhancement.  What is the source location, and what is the maximum enhancement in ppm m?</a:t>
            </a:r>
          </a:p>
          <a:p>
            <a:endParaRPr lang="en-US" dirty="0"/>
          </a:p>
          <a:p>
            <a:r>
              <a:rPr lang="en-US" b="1" dirty="0"/>
              <a:t>Extra credit: </a:t>
            </a:r>
            <a:r>
              <a:rPr lang="en-US" dirty="0"/>
              <a:t>try some different strategies for estimating the background covariance and non-enhanced radiance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132" y="2012315"/>
            <a:ext cx="3952901" cy="396612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D7194-D508-AE46-BE4B-5B5446974F2A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Apply the Beer-Lambert law</a:t>
            </a:r>
          </a:p>
          <a:p>
            <a:r>
              <a:rPr lang="en-US" dirty="0"/>
              <a:t>Use adaptive spectral matched filters to detect subtle signals in radiance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2094208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402607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00E0A-ECB2-A042-9223-9C8A642A266F}"/>
              </a:ext>
            </a:extLst>
          </p:cNvPr>
          <p:cNvSpPr txBox="1"/>
          <p:nvPr/>
        </p:nvSpPr>
        <p:spPr>
          <a:xfrm>
            <a:off x="454026" y="1170878"/>
            <a:ext cx="823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Beer-Lambert law describes how a homogeneous medium attenuates light.  The result depends on the </a:t>
            </a:r>
            <a:r>
              <a:rPr lang="en-US" i="1" dirty="0"/>
              <a:t>path length </a:t>
            </a:r>
            <a:r>
              <a:rPr lang="en-US" dirty="0"/>
              <a:t>through the medium, and the material/s properties.</a:t>
            </a:r>
          </a:p>
        </p:txBody>
      </p:sp>
    </p:spTree>
    <p:extLst>
      <p:ext uri="{BB962C8B-B14F-4D97-AF65-F5344CB8AC3E}">
        <p14:creationId xmlns:p14="http://schemas.microsoft.com/office/powerpoint/2010/main" val="178091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2094208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402607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00E0A-ECB2-A042-9223-9C8A642A266F}"/>
              </a:ext>
            </a:extLst>
          </p:cNvPr>
          <p:cNvSpPr txBox="1"/>
          <p:nvPr/>
        </p:nvSpPr>
        <p:spPr>
          <a:xfrm>
            <a:off x="454026" y="1170878"/>
            <a:ext cx="823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Beer-Lambert law describes how a homogeneous medium attenuates light.  The result depends on the </a:t>
            </a:r>
            <a:r>
              <a:rPr lang="en-US" i="1" dirty="0"/>
              <a:t>path length </a:t>
            </a:r>
            <a:r>
              <a:rPr lang="en-US" dirty="0"/>
              <a:t>through the medium, and the material’s properties.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E5F8-6711-2C4A-A889-961F2FB068B0}"/>
              </a:ext>
            </a:extLst>
          </p:cNvPr>
          <p:cNvSpPr txBox="1"/>
          <p:nvPr/>
        </p:nvSpPr>
        <p:spPr>
          <a:xfrm>
            <a:off x="3289610" y="5090158"/>
            <a:ext cx="50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baseline="-25000" dirty="0"/>
              <a:t>out</a:t>
            </a:r>
            <a:r>
              <a:rPr lang="en-US" sz="2800" dirty="0"/>
              <a:t>(</a:t>
            </a:r>
            <a:r>
              <a:rPr lang="en-US" sz="2800" dirty="0" err="1"/>
              <a:t>λ</a:t>
            </a:r>
            <a:r>
              <a:rPr lang="en-US" sz="2800" dirty="0"/>
              <a:t>) = </a:t>
            </a:r>
            <a:r>
              <a:rPr lang="en-US" sz="2800" dirty="0" err="1"/>
              <a:t>R</a:t>
            </a:r>
            <a:r>
              <a:rPr lang="en-US" sz="2800" baseline="-25000" dirty="0" err="1"/>
              <a:t>in</a:t>
            </a:r>
            <a:r>
              <a:rPr lang="en-US" sz="2800" dirty="0"/>
              <a:t>(</a:t>
            </a:r>
            <a:r>
              <a:rPr lang="en-US" sz="2800" dirty="0" err="1"/>
              <a:t>λ</a:t>
            </a:r>
            <a:r>
              <a:rPr lang="en-US" sz="2800" dirty="0"/>
              <a:t>) e</a:t>
            </a:r>
            <a:r>
              <a:rPr lang="en-US" sz="2800" baseline="30000" dirty="0"/>
              <a:t>-</a:t>
            </a:r>
            <a:r>
              <a:rPr lang="en-US" sz="2800" baseline="30000" dirty="0" err="1"/>
              <a:t>κ</a:t>
            </a:r>
            <a:r>
              <a:rPr lang="en-US" sz="2800" baseline="30000" dirty="0"/>
              <a:t>ℓ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AAB92-11B8-824C-AD76-8AC1730C8FBB}"/>
              </a:ext>
            </a:extLst>
          </p:cNvPr>
          <p:cNvSpPr txBox="1"/>
          <p:nvPr/>
        </p:nvSpPr>
        <p:spPr>
          <a:xfrm>
            <a:off x="6448852" y="5102384"/>
            <a:ext cx="115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Path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6AF21-7791-0545-A140-4050B277C13E}"/>
              </a:ext>
            </a:extLst>
          </p:cNvPr>
          <p:cNvSpPr txBox="1"/>
          <p:nvPr/>
        </p:nvSpPr>
        <p:spPr>
          <a:xfrm>
            <a:off x="5073805" y="5748715"/>
            <a:ext cx="243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 (m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DED5F2-38DD-CA4D-B06E-B008FD8A7633}"/>
              </a:ext>
            </a:extLst>
          </p:cNvPr>
          <p:cNvCxnSpPr/>
          <p:nvPr/>
        </p:nvCxnSpPr>
        <p:spPr>
          <a:xfrm flipH="1" flipV="1">
            <a:off x="6072225" y="5443893"/>
            <a:ext cx="27295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FEFB6F-CDE9-5C40-A35D-CD41191BEE3C}"/>
              </a:ext>
            </a:extLst>
          </p:cNvPr>
          <p:cNvCxnSpPr/>
          <p:nvPr/>
        </p:nvCxnSpPr>
        <p:spPr>
          <a:xfrm flipH="1" flipV="1">
            <a:off x="6225766" y="5329988"/>
            <a:ext cx="223086" cy="16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09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92184" y="3147536"/>
                <a:ext cx="379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Transmission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e</a:t>
                </a:r>
                <a:r>
                  <a:rPr lang="en-US" sz="2400" baseline="30000" dirty="0"/>
                  <a:t>- </a:t>
                </a:r>
                <a:r>
                  <a:rPr lang="en-US" sz="2400" baseline="30000" dirty="0" err="1"/>
                  <a:t>κ</a:t>
                </a:r>
                <a:r>
                  <a:rPr lang="en-US" sz="2400" baseline="30000" dirty="0"/>
                  <a:t> c x 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84" y="3147536"/>
                <a:ext cx="3792132" cy="461665"/>
              </a:xfrm>
              <a:prstGeom prst="rect">
                <a:avLst/>
              </a:prstGeom>
              <a:blipFill>
                <a:blip r:embed="rId4"/>
                <a:stretch>
                  <a:fillRect l="-2676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8"/>
          <p:cNvSpPr/>
          <p:nvPr/>
        </p:nvSpPr>
        <p:spPr>
          <a:xfrm>
            <a:off x="2279468" y="4191000"/>
            <a:ext cx="1447800" cy="89095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9" idx="3"/>
          </p:cNvCxnSpPr>
          <p:nvPr/>
        </p:nvCxnSpPr>
        <p:spPr>
          <a:xfrm flipH="1">
            <a:off x="2355668" y="4241941"/>
            <a:ext cx="647700" cy="147305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8E21D9-82FE-9446-B25B-B528359F3EA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Trace gas measurement</a:t>
            </a:r>
          </a:p>
        </p:txBody>
      </p:sp>
      <p:sp>
        <p:nvSpPr>
          <p:cNvPr id="8" name="Freeform 7"/>
          <p:cNvSpPr/>
          <p:nvPr/>
        </p:nvSpPr>
        <p:spPr>
          <a:xfrm>
            <a:off x="831668" y="5257800"/>
            <a:ext cx="4060516" cy="437339"/>
          </a:xfrm>
          <a:custGeom>
            <a:avLst/>
            <a:gdLst>
              <a:gd name="connsiteX0" fmla="*/ 0 w 4060516"/>
              <a:gd name="connsiteY0" fmla="*/ 437339 h 437339"/>
              <a:gd name="connsiteX1" fmla="*/ 1458023 w 4060516"/>
              <a:gd name="connsiteY1" fmla="*/ 13982 h 437339"/>
              <a:gd name="connsiteX2" fmla="*/ 2367328 w 4060516"/>
              <a:gd name="connsiteY2" fmla="*/ 123741 h 437339"/>
              <a:gd name="connsiteX3" fmla="*/ 2947401 w 4060516"/>
              <a:gd name="connsiteY3" fmla="*/ 343260 h 437339"/>
              <a:gd name="connsiteX4" fmla="*/ 3323665 w 4060516"/>
              <a:gd name="connsiteY4" fmla="*/ 139421 h 437339"/>
              <a:gd name="connsiteX5" fmla="*/ 4060516 w 4060516"/>
              <a:gd name="connsiteY5" fmla="*/ 437339 h 437339"/>
              <a:gd name="connsiteX6" fmla="*/ 4060516 w 4060516"/>
              <a:gd name="connsiteY6" fmla="*/ 437339 h 43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0516" h="437339">
                <a:moveTo>
                  <a:pt x="0" y="437339"/>
                </a:moveTo>
                <a:cubicBezTo>
                  <a:pt x="531734" y="251793"/>
                  <a:pt x="1063468" y="66248"/>
                  <a:pt x="1458023" y="13982"/>
                </a:cubicBezTo>
                <a:cubicBezTo>
                  <a:pt x="1852578" y="-38284"/>
                  <a:pt x="2119099" y="68861"/>
                  <a:pt x="2367328" y="123741"/>
                </a:cubicBezTo>
                <a:cubicBezTo>
                  <a:pt x="2615557" y="178621"/>
                  <a:pt x="2788012" y="340647"/>
                  <a:pt x="2947401" y="343260"/>
                </a:cubicBezTo>
                <a:cubicBezTo>
                  <a:pt x="3106790" y="345873"/>
                  <a:pt x="3138146" y="123741"/>
                  <a:pt x="3323665" y="139421"/>
                </a:cubicBezTo>
                <a:cubicBezTo>
                  <a:pt x="3509184" y="155101"/>
                  <a:pt x="4060516" y="437339"/>
                  <a:pt x="4060516" y="437339"/>
                </a:cubicBezTo>
                <a:lnTo>
                  <a:pt x="4060516" y="437339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55668" y="5029200"/>
            <a:ext cx="304800" cy="6858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65068" y="3124200"/>
            <a:ext cx="990600" cy="25908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n 21"/>
          <p:cNvSpPr/>
          <p:nvPr/>
        </p:nvSpPr>
        <p:spPr>
          <a:xfrm>
            <a:off x="831668" y="2362200"/>
            <a:ext cx="685800" cy="762000"/>
          </a:xfrm>
          <a:prstGeom prst="su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>
            <a:off x="3003368" y="3276600"/>
            <a:ext cx="419100" cy="9653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1868" y="4202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59029" y="3493532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9400" y="2209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 length in ppm m</a:t>
            </a:r>
          </a:p>
        </p:txBody>
      </p:sp>
      <p:sp>
        <p:nvSpPr>
          <p:cNvPr id="38" name="Left Brace 37"/>
          <p:cNvSpPr/>
          <p:nvPr/>
        </p:nvSpPr>
        <p:spPr>
          <a:xfrm rot="5400000">
            <a:off x="7760512" y="2990220"/>
            <a:ext cx="288074" cy="25123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819400" y="44196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30000" dirty="0"/>
              <a:t> 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93868" y="4179332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27268" y="4038600"/>
            <a:ext cx="13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</a:t>
            </a:r>
          </a:p>
        </p:txBody>
      </p:sp>
      <p:cxnSp>
        <p:nvCxnSpPr>
          <p:cNvPr id="53" name="Straight Arrow Connector 52"/>
          <p:cNvCxnSpPr>
            <a:stCxn id="52" idx="1"/>
          </p:cNvCxnSpPr>
          <p:nvPr/>
        </p:nvCxnSpPr>
        <p:spPr>
          <a:xfrm flipH="1">
            <a:off x="3422468" y="4223266"/>
            <a:ext cx="304800" cy="16778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9" idx="1"/>
          </p:cNvCxnSpPr>
          <p:nvPr/>
        </p:nvCxnSpPr>
        <p:spPr>
          <a:xfrm flipH="1" flipV="1">
            <a:off x="3056028" y="4724400"/>
            <a:ext cx="603068" cy="413266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659096" y="4953000"/>
            <a:ext cx="197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Optical path length</a:t>
            </a:r>
          </a:p>
        </p:txBody>
      </p:sp>
      <p:pic>
        <p:nvPicPr>
          <p:cNvPr id="26" name="Picture 25" descr="453011main_ER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8" y="1982449"/>
            <a:ext cx="2312611" cy="98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B2547-1AD0-AD40-80EB-57961808C6C4}"/>
              </a:ext>
            </a:extLst>
          </p:cNvPr>
          <p:cNvSpPr txBox="1"/>
          <p:nvPr/>
        </p:nvSpPr>
        <p:spPr>
          <a:xfrm>
            <a:off x="624468" y="1159726"/>
            <a:ext cx="790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an atmosphere, an absorbing gas also attenuates sunlight according to the Beer-Lambert relation.</a:t>
            </a:r>
          </a:p>
        </p:txBody>
      </p:sp>
    </p:spTree>
    <p:extLst>
      <p:ext uri="{BB962C8B-B14F-4D97-AF65-F5344CB8AC3E}">
        <p14:creationId xmlns:p14="http://schemas.microsoft.com/office/powerpoint/2010/main" val="75392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42577B-6FC7-B840-8638-B38A7AD46266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</a:t>
            </a:r>
            <a:r>
              <a:rPr lang="en-US" baseline="-25000" dirty="0"/>
              <a:t> </a:t>
            </a:r>
            <a:r>
              <a:rPr lang="en-US" dirty="0"/>
              <a:t>absorption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DC415-8B3E-9043-AD0C-F58E96CBB69B}"/>
              </a:ext>
            </a:extLst>
          </p:cNvPr>
          <p:cNvSpPr txBox="1"/>
          <p:nvPr/>
        </p:nvSpPr>
        <p:spPr>
          <a:xfrm>
            <a:off x="724829" y="1081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EF4AD-68AE-1149-895B-678787549D30}"/>
              </a:ext>
            </a:extLst>
          </p:cNvPr>
          <p:cNvSpPr txBox="1"/>
          <p:nvPr/>
        </p:nvSpPr>
        <p:spPr>
          <a:xfrm>
            <a:off x="624468" y="1081668"/>
            <a:ext cx="79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bases have distinctive absorption features in the Near and Shortwave Infrared.  Their magnitude is determined by the Beer Lambert law.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3C6D2D-8FE4-9746-B8AA-ADCDC518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3006354"/>
            <a:ext cx="7719183" cy="25104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0BD85F-C6A6-FE49-8057-BF8BFF375A1B}"/>
              </a:ext>
            </a:extLst>
          </p:cNvPr>
          <p:cNvSpPr txBox="1"/>
          <p:nvPr/>
        </p:nvSpPr>
        <p:spPr>
          <a:xfrm>
            <a:off x="724830" y="1950069"/>
            <a:ext cx="806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atmospheric </a:t>
            </a:r>
            <a:r>
              <a:rPr lang="en-US" i="1" dirty="0"/>
              <a:t>transmittance</a:t>
            </a:r>
            <a:r>
              <a:rPr lang="en-US" dirty="0"/>
              <a:t> – i.e. the fraction of light that passes through the complete path from sun, to ground, to sensor.</a:t>
            </a:r>
          </a:p>
        </p:txBody>
      </p:sp>
    </p:spTree>
    <p:extLst>
      <p:ext uri="{BB962C8B-B14F-4D97-AF65-F5344CB8AC3E}">
        <p14:creationId xmlns:p14="http://schemas.microsoft.com/office/powerpoint/2010/main" val="24872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42577B-6FC7-B840-8638-B38A7AD46266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</a:t>
            </a:r>
            <a:r>
              <a:rPr lang="en-US" baseline="-25000" dirty="0"/>
              <a:t> </a:t>
            </a:r>
            <a:r>
              <a:rPr lang="en-US" dirty="0"/>
              <a:t>absorption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DC415-8B3E-9043-AD0C-F58E96CBB69B}"/>
              </a:ext>
            </a:extLst>
          </p:cNvPr>
          <p:cNvSpPr txBox="1"/>
          <p:nvPr/>
        </p:nvSpPr>
        <p:spPr>
          <a:xfrm>
            <a:off x="724829" y="1081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EF4AD-68AE-1149-895B-678787549D30}"/>
              </a:ext>
            </a:extLst>
          </p:cNvPr>
          <p:cNvSpPr txBox="1"/>
          <p:nvPr/>
        </p:nvSpPr>
        <p:spPr>
          <a:xfrm>
            <a:off x="624468" y="1081668"/>
            <a:ext cx="79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gas signature is comprised of many thin </a:t>
            </a:r>
            <a:r>
              <a:rPr lang="en-US" i="1" dirty="0"/>
              <a:t>absorption lines</a:t>
            </a:r>
            <a:r>
              <a:rPr lang="en-US" dirty="0"/>
              <a:t> from different quantum transitions in energy state.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BD85F-C6A6-FE49-8057-BF8BFF375A1B}"/>
              </a:ext>
            </a:extLst>
          </p:cNvPr>
          <p:cNvSpPr txBox="1"/>
          <p:nvPr/>
        </p:nvSpPr>
        <p:spPr>
          <a:xfrm>
            <a:off x="639036" y="1895323"/>
            <a:ext cx="234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methane signature near 2.3 microns is easily measured by airborne VSWIR instruments.  </a:t>
            </a:r>
          </a:p>
          <a:p>
            <a:endParaRPr lang="en-US" dirty="0"/>
          </a:p>
          <a:p>
            <a:r>
              <a:rPr lang="en-US" dirty="0"/>
              <a:t>The plot at right shows the absorption lines, and the </a:t>
            </a:r>
            <a:r>
              <a:rPr lang="en-US" dirty="0" err="1"/>
              <a:t>downsampled</a:t>
            </a:r>
            <a:r>
              <a:rPr lang="en-US" dirty="0"/>
              <a:t> version that appears to the sensor channels.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376C55-B1F2-A644-80C9-98E4934CD144}"/>
              </a:ext>
            </a:extLst>
          </p:cNvPr>
          <p:cNvGrpSpPr/>
          <p:nvPr/>
        </p:nvGrpSpPr>
        <p:grpSpPr>
          <a:xfrm>
            <a:off x="2927632" y="1727999"/>
            <a:ext cx="5703411" cy="4661749"/>
            <a:chOff x="990600" y="1066800"/>
            <a:chExt cx="6858000" cy="560546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026B4123-F787-224D-AB9E-2BF10F92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8" y="3390730"/>
              <a:ext cx="6636034" cy="262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BF71EC4-115F-9E4B-A99F-BFD7193C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143000"/>
              <a:ext cx="6482048" cy="249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563D5-7524-6C41-9A7E-1A54EAD268CE}"/>
                </a:ext>
              </a:extLst>
            </p:cNvPr>
            <p:cNvSpPr/>
            <p:nvPr/>
          </p:nvSpPr>
          <p:spPr>
            <a:xfrm>
              <a:off x="990600" y="34290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80F8ED-D6D8-414B-92DD-E4770D906683}"/>
                </a:ext>
              </a:extLst>
            </p:cNvPr>
            <p:cNvSpPr/>
            <p:nvPr/>
          </p:nvSpPr>
          <p:spPr>
            <a:xfrm>
              <a:off x="990600" y="10668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5">
              <a:extLst>
                <a:ext uri="{FF2B5EF4-FFF2-40B4-BE49-F238E27FC236}">
                  <a16:creationId xmlns:a16="http://schemas.microsoft.com/office/drawing/2014/main" id="{23B8C53C-9974-E848-859E-52A4FA4A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73" y="6019799"/>
              <a:ext cx="5375327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6A21AF3E-C316-B543-BFD7-A68D3D2CE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579" y="6414869"/>
              <a:ext cx="1412376" cy="25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7F20C4-F75F-EF46-AB94-37B5E7FD8BA0}"/>
              </a:ext>
            </a:extLst>
          </p:cNvPr>
          <p:cNvSpPr txBox="1"/>
          <p:nvPr/>
        </p:nvSpPr>
        <p:spPr>
          <a:xfrm>
            <a:off x="6043961" y="3100039"/>
            <a:ext cx="925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Methane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absorption 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9FEAB-8D96-1F48-ADBE-BD3D9D9E5DE6}"/>
              </a:ext>
            </a:extLst>
          </p:cNvPr>
          <p:cNvSpPr txBox="1"/>
          <p:nvPr/>
        </p:nvSpPr>
        <p:spPr>
          <a:xfrm>
            <a:off x="6043961" y="4638262"/>
            <a:ext cx="110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Measurement  by two sensors</a:t>
            </a:r>
          </a:p>
        </p:txBody>
      </p:sp>
    </p:spTree>
    <p:extLst>
      <p:ext uri="{BB962C8B-B14F-4D97-AF65-F5344CB8AC3E}">
        <p14:creationId xmlns:p14="http://schemas.microsoft.com/office/powerpoint/2010/main" val="25922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49A6B-CBE4-804B-AF5A-F88DD26F88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24C50-6FE6-2649-9EC1-6BFBE9C79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6C58-464D-E648-A278-0E39CC1C0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B41BB3-46A0-8449-9D81-66A4E7075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Matched filter 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F58DCD-D106-104C-8261-1362DBC72614}"/>
              </a:ext>
            </a:extLst>
          </p:cNvPr>
          <p:cNvSpPr/>
          <p:nvPr/>
        </p:nvSpPr>
        <p:spPr>
          <a:xfrm>
            <a:off x="566841" y="5655164"/>
            <a:ext cx="8232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from [Dimitris G. Manolakis, Optical Engineering, 44(11), 116401 (2005). https://doi.org/10.1117/1.2125487]</a:t>
            </a:r>
            <a:endParaRPr lang="en-US" b="0" i="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3545E-AF59-4640-862D-7C430A54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90" y="1177974"/>
            <a:ext cx="48387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1187F3-6856-854F-ACA6-83B658C4E72C}"/>
              </a:ext>
            </a:extLst>
          </p:cNvPr>
          <p:cNvSpPr/>
          <p:nvPr/>
        </p:nvSpPr>
        <p:spPr>
          <a:xfrm>
            <a:off x="566841" y="1298526"/>
            <a:ext cx="2655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matched filter is a method for measuring the match with spectral signatures like the CH</a:t>
            </a:r>
            <a:r>
              <a:rPr lang="en-US" baseline="-25000" dirty="0"/>
              <a:t>4</a:t>
            </a:r>
            <a:r>
              <a:rPr lang="en-US" dirty="0"/>
              <a:t> absorption.</a:t>
            </a:r>
          </a:p>
          <a:p>
            <a:endParaRPr lang="en-US" dirty="0"/>
          </a:p>
          <a:p>
            <a:r>
              <a:rPr lang="en-US" dirty="0"/>
              <a:t>It is a geometric projection (similar to the spectral angle measure), but it is modified to account for the covariance structure of the background.</a:t>
            </a: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241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79164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509</TotalTime>
  <Words>921</Words>
  <Application>Microsoft Macintosh PowerPoint</Application>
  <PresentationFormat>On-screen Show (4:3)</PresentationFormat>
  <Paragraphs>147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Helvetica</vt:lpstr>
      <vt:lpstr>NASA-JPL White Templates</vt:lpstr>
      <vt:lpstr>PowerPoint Presentation</vt:lpstr>
      <vt:lpstr>PowerPoint Presentation</vt:lpstr>
      <vt:lpstr>The Beer-Lambert law</vt:lpstr>
      <vt:lpstr>The Beer-Lambert law</vt:lpstr>
      <vt:lpstr>Trace gas measurement</vt:lpstr>
      <vt:lpstr>Gas absorption signatures</vt:lpstr>
      <vt:lpstr>Gas absorption signatures</vt:lpstr>
      <vt:lpstr>Matched filter intuition</vt:lpstr>
      <vt:lpstr>Detection via matched filter</vt:lpstr>
      <vt:lpstr>Detection via matched filter</vt:lpstr>
      <vt:lpstr>Detection via matched filter</vt:lpstr>
      <vt:lpstr>Estimating the background covariance</vt:lpstr>
      <vt:lpstr>CH4 detection at Aliso canyon</vt:lpstr>
      <vt:lpstr>Fugitive CH4 emissions at Four Corners, NM</vt:lpstr>
      <vt:lpstr>CH4 in California</vt:lpstr>
      <vt:lpstr>Arctic CH4 Emissions Elder, Thompson, et al.  Geophys. Res. Lett., 2020  </vt:lpstr>
      <vt:lpstr>PowerPoint Presentation</vt:lpstr>
      <vt:lpstr>Exercise 6: CH4 signature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78</cp:revision>
  <cp:lastPrinted>2014-07-14T23:49:38Z</cp:lastPrinted>
  <dcterms:created xsi:type="dcterms:W3CDTF">2019-07-06T21:56:51Z</dcterms:created>
  <dcterms:modified xsi:type="dcterms:W3CDTF">2020-09-13T16:30:58Z</dcterms:modified>
</cp:coreProperties>
</file>